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9_7EF61722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5" r:id="rId3"/>
    <p:sldId id="261" r:id="rId4"/>
    <p:sldId id="276" r:id="rId5"/>
    <p:sldId id="277" r:id="rId6"/>
    <p:sldId id="278" r:id="rId7"/>
    <p:sldId id="279" r:id="rId8"/>
    <p:sldId id="280" r:id="rId9"/>
    <p:sldId id="286" r:id="rId10"/>
    <p:sldId id="287" r:id="rId11"/>
    <p:sldId id="259" r:id="rId12"/>
    <p:sldId id="289" r:id="rId13"/>
    <p:sldId id="281" r:id="rId14"/>
    <p:sldId id="288" r:id="rId15"/>
    <p:sldId id="275" r:id="rId16"/>
    <p:sldId id="282" r:id="rId17"/>
    <p:sldId id="290" r:id="rId18"/>
    <p:sldId id="293" r:id="rId19"/>
    <p:sldId id="292" r:id="rId20"/>
    <p:sldId id="291" r:id="rId21"/>
    <p:sldId id="283" r:id="rId22"/>
    <p:sldId id="268" r:id="rId23"/>
    <p:sldId id="269" r:id="rId24"/>
    <p:sldId id="284" r:id="rId25"/>
    <p:sldId id="273" r:id="rId26"/>
    <p:sldId id="285" r:id="rId27"/>
    <p:sldId id="257" r:id="rId28"/>
  </p:sldIdLst>
  <p:sldSz cx="9144000" cy="5143500" type="screen16x9"/>
  <p:notesSz cx="6858000" cy="9144000"/>
  <p:embeddedFontLst>
    <p:embeddedFont>
      <p:font typeface="Nunito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5D330B-8F9E-FA5F-2C43-0DBA64993CDC}" name="Ayman Mushtaq Ahmad" initials="AA" userId="S::ahmad.ay@northeastern.edu::72fba5b8-b50c-4046-b471-c6978470d5c2" providerId="AD"/>
  <p188:author id="{1DA97C69-7E75-0699-412F-799360BCBF2F}" name="Amisha Tiwari" initials="AT" userId="S::tiwari.ami@northeastern.edu::81996935-9caf-4c56-9416-80d7ee244f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2C5D6-3DBF-5B91-843B-6693159223CC}" v="41" dt="2024-12-08T23:02:28.226"/>
    <p1510:client id="{588B4286-B95E-B685-92EF-1AA0424BE809}" v="2025" dt="2024-12-09T04:00:37.250"/>
    <p1510:client id="{5B8DB8F4-7EC6-1367-5DAC-657D14E2BEAD}" v="5" dt="2024-12-09T00:13:33.009"/>
    <p1510:client id="{677C1C2B-19C8-445F-2137-21B63CD6CDFF}" v="3" dt="2024-12-09T01:37:10.904"/>
    <p1510:client id="{CE98460D-54B3-2831-CC28-E124B0BA38C3}" v="40" dt="2024-12-10T04:09:31.961"/>
    <p1510:client id="{EB6E1F66-7D6B-3DB7-836C-2D92A089863B}" v="571" dt="2024-12-09T06:42:17.870"/>
    <p1510:client id="{EE2CC893-398F-AE22-D397-B48F5E9EE1DC}" v="65" dt="2024-12-09T04:37:39.876"/>
    <p1510:client id="{EFF97C08-B8B2-2764-43E5-D2BF20777975}" v="361" dt="2024-12-08T23:58:47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19_7EF617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469CD7-D20E-470A-99B8-627C0940DAD9}" authorId="{1DA97C69-7E75-0699-412F-799360BCBF2F}" created="2024-12-09T00:25:22.236">
    <pc:sldMkLst xmlns:pc="http://schemas.microsoft.com/office/powerpoint/2013/main/command">
      <pc:docMk/>
      <pc:sldMk cId="2130056994" sldId="281"/>
    </pc:sldMkLst>
    <p188:replyLst>
      <p188:reply id="{EAC546A4-5670-4C31-A020-63EC225C6A42}" authorId="{885D330B-8F9E-FA5F-2C43-0DBA64993CDC}" created="2024-12-09T06:37:46.129">
        <p188:txBody>
          <a:bodyPr/>
          <a:lstStyle/>
          <a:p>
            <a:r>
              <a:rPr lang="en-US"/>
              <a:t>Completed</a:t>
            </a:r>
          </a:p>
        </p188:txBody>
      </p188:reply>
    </p188:replyLst>
    <p188:txBody>
      <a:bodyPr/>
      <a:lstStyle/>
      <a:p>
        <a:r>
          <a:rPr lang="en-US"/>
          <a:t>Standardization of values, Label Encoding values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09T06:37:38.316" authorId="{885D330B-8F9E-FA5F-2C43-0DBA64993CDC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765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cce42fea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cce42fea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68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2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69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447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544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07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9_7EF6172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41133" y="72326"/>
            <a:ext cx="3691384" cy="159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Sales Forecasting on Sales Data Set</a:t>
            </a:r>
            <a:endParaRPr lang="en-US" dirty="0" err="1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41297" y="2856014"/>
            <a:ext cx="2996411" cy="2009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 dirty="0">
                <a:latin typeface="Times New Roman"/>
                <a:cs typeface="Times New Roman"/>
                <a:sym typeface="Times New Roman"/>
              </a:rPr>
              <a:t>Submitted By:</a:t>
            </a:r>
            <a:endParaRPr lang="en-US">
              <a:cs typeface="Times New Roman"/>
            </a:endParaRPr>
          </a:p>
          <a:p>
            <a:pPr marL="0" indent="0"/>
            <a:endParaRPr lang="en" sz="1700">
              <a:latin typeface="Times New Roman"/>
              <a:ea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" sz="1700" dirty="0">
                <a:latin typeface="Times New Roman"/>
                <a:ea typeface="Times New Roman"/>
                <a:cs typeface="Times New Roman"/>
                <a:sym typeface="Times New Roman"/>
              </a:rPr>
              <a:t>Ayman Mushtaq Ahmad</a:t>
            </a:r>
            <a:endParaRPr lang="en" sz="1700">
              <a:latin typeface="Times New Roman"/>
              <a:ea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" sz="1700" dirty="0">
                <a:latin typeface="Times New Roman"/>
                <a:ea typeface="Times New Roman"/>
                <a:cs typeface="Times New Roman"/>
                <a:sym typeface="Times New Roman"/>
              </a:rPr>
              <a:t>Amisha Tiwari</a:t>
            </a:r>
            <a:endParaRPr lang="en" sz="1700">
              <a:latin typeface="Times New Roman"/>
              <a:ea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" sz="1700" dirty="0" err="1">
                <a:latin typeface="Times New Roman"/>
                <a:ea typeface="Times New Roman"/>
                <a:cs typeface="Times New Roman"/>
                <a:sym typeface="Times New Roman"/>
              </a:rPr>
              <a:t>Ronhit</a:t>
            </a:r>
            <a:r>
              <a:rPr lang="en" sz="1700" dirty="0">
                <a:latin typeface="Times New Roman"/>
                <a:ea typeface="Times New Roman"/>
                <a:cs typeface="Times New Roman"/>
                <a:sym typeface="Times New Roman"/>
              </a:rPr>
              <a:t> Neema</a:t>
            </a:r>
            <a:endParaRPr lang="en" sz="1700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" name="Google Shape;277;p13">
            <a:extLst>
              <a:ext uri="{FF2B5EF4-FFF2-40B4-BE49-F238E27FC236}">
                <a16:creationId xmlns:a16="http://schemas.microsoft.com/office/drawing/2014/main" id="{8E6F3F0C-B811-ABFA-F3E6-C739AA9172FB}"/>
              </a:ext>
            </a:extLst>
          </p:cNvPr>
          <p:cNvSpPr txBox="1">
            <a:spLocks/>
          </p:cNvSpPr>
          <p:nvPr/>
        </p:nvSpPr>
        <p:spPr>
          <a:xfrm>
            <a:off x="339666" y="2088697"/>
            <a:ext cx="3541916" cy="60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" sz="1800" b="0" dirty="0">
                <a:latin typeface="Times New Roman"/>
                <a:ea typeface="Times New Roman"/>
                <a:cs typeface="Times New Roman"/>
              </a:rPr>
              <a:t>IDMP (DS 5110)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363E9B-F47D-949A-D4EA-DB56755D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367" y="1373"/>
            <a:ext cx="5003800" cy="51407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 And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920" y="1596076"/>
            <a:ext cx="3092112" cy="2541600"/>
          </a:xfrm>
        </p:spPr>
        <p:txBody>
          <a:bodyPr>
            <a:normAutofit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Significant missing values in </a:t>
            </a:r>
            <a:r>
              <a:rPr lang="en" sz="1800" err="1">
                <a:solidFill>
                  <a:schemeClr val="bg2"/>
                </a:solidFill>
                <a:latin typeface="Times New Roman"/>
                <a:cs typeface="Times New Roman"/>
              </a:rPr>
              <a:t>Item_Weight</a:t>
            </a: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 (~17%) and </a:t>
            </a:r>
            <a:r>
              <a:rPr lang="en" sz="1800" err="1">
                <a:solidFill>
                  <a:schemeClr val="bg2"/>
                </a:solidFill>
                <a:latin typeface="Times New Roman"/>
                <a:cs typeface="Times New Roman"/>
              </a:rPr>
              <a:t>Outlet_Size</a:t>
            </a: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 (~28%)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Standardization needed in Item Fat Content.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graph with blue and purple squares&#10;&#10;Description automatically generated">
            <a:extLst>
              <a:ext uri="{FF2B5EF4-FFF2-40B4-BE49-F238E27FC236}">
                <a16:creationId xmlns:a16="http://schemas.microsoft.com/office/drawing/2014/main" id="{8E35FB0D-62A8-472B-ADCC-A2AA3E10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956330"/>
            <a:ext cx="4338889" cy="1238609"/>
          </a:xfrm>
          <a:prstGeom prst="rect">
            <a:avLst/>
          </a:prstGeom>
        </p:spPr>
      </p:pic>
      <p:pic>
        <p:nvPicPr>
          <p:cNvPr id="6" name="Picture 5" descr="A blue and white bar graph&#10;&#10;Description automatically generated">
            <a:extLst>
              <a:ext uri="{FF2B5EF4-FFF2-40B4-BE49-F238E27FC236}">
                <a16:creationId xmlns:a16="http://schemas.microsoft.com/office/drawing/2014/main" id="{502B26A1-C80C-CADB-9012-F59D0410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046" y="1593812"/>
            <a:ext cx="4511842" cy="12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2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905050" y="1848600"/>
            <a:ext cx="5707800" cy="11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90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Pre-Processing and Model Training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Pre-Processing And 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177919"/>
            <a:ext cx="7030500" cy="2541600"/>
          </a:xfrm>
        </p:spPr>
        <p:txBody>
          <a:bodyPr>
            <a:normAutofit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Methodology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:</a:t>
            </a:r>
            <a:endParaRPr lang="en" dirty="0">
              <a:solidFill>
                <a:schemeClr val="bg2"/>
              </a:solidFill>
            </a:endParaRPr>
          </a:p>
          <a:p>
            <a:pPr>
              <a:lnSpc>
                <a:spcPct val="114999"/>
              </a:lnSpc>
              <a:buSzPts val="1300"/>
            </a:pPr>
            <a:endParaRPr lang="en" sz="11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endParaRPr lang="en" sz="12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C647D-055F-AF0E-C0FB-64623698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18" y="1989473"/>
            <a:ext cx="4053139" cy="18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Pre-Processing And 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8366" y="1124749"/>
            <a:ext cx="3430500" cy="3118871"/>
          </a:xfrm>
        </p:spPr>
        <p:txBody>
          <a:bodyPr>
            <a:normAutofit fontScale="92500" lnSpcReduction="10000"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Preprocessing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: Imputation, Outlier treatment, Feature engineering.</a:t>
            </a:r>
          </a:p>
          <a:p>
            <a:pPr>
              <a:lnSpc>
                <a:spcPct val="114999"/>
              </a:lnSpc>
              <a:buSzPts val="1300"/>
            </a:pPr>
            <a:endParaRPr lang="en" sz="11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Regression Models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: Linear, Ridge, Lasso, Random Forest, </a:t>
            </a:r>
            <a:r>
              <a:rPr lang="en" sz="1800" err="1">
                <a:solidFill>
                  <a:schemeClr val="bg2"/>
                </a:solidFill>
                <a:latin typeface="Times New Roman"/>
                <a:cs typeface="Times New Roman"/>
              </a:rPr>
              <a:t>XGBoost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, </a:t>
            </a:r>
            <a:r>
              <a:rPr lang="en" sz="1800" err="1">
                <a:solidFill>
                  <a:schemeClr val="bg2"/>
                </a:solidFill>
                <a:latin typeface="Times New Roman"/>
                <a:cs typeface="Times New Roman"/>
              </a:rPr>
              <a:t>CatBoost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, LGBM.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err="1">
                <a:solidFill>
                  <a:schemeClr val="bg2"/>
                </a:solidFill>
                <a:latin typeface="Times New Roman"/>
                <a:cs typeface="Times New Roman"/>
              </a:rPr>
              <a:t>RandomizedSearchCV</a:t>
            </a: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used for hyperparameter tuning.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endParaRPr lang="en" sz="12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A9DF96F2-D90E-D0A0-5AA3-F3869278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51" y="1895553"/>
            <a:ext cx="3774908" cy="13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56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Pre-Processing And 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4" y="1284999"/>
            <a:ext cx="2843961" cy="2907360"/>
          </a:xfrm>
        </p:spPr>
        <p:txBody>
          <a:bodyPr>
            <a:normAutofit fontScale="92500" lnSpcReduction="20000"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Label Encoding for categorical features(</a:t>
            </a:r>
            <a:r>
              <a:rPr lang="en" sz="1800" err="1">
                <a:solidFill>
                  <a:schemeClr val="bg2"/>
                </a:solidFill>
                <a:latin typeface="Times New Roman"/>
                <a:cs typeface="Times New Roman"/>
              </a:rPr>
              <a:t>LabelEncoder</a:t>
            </a: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).</a:t>
            </a:r>
            <a:endParaRPr lang="en-US">
              <a:solidFill>
                <a:schemeClr val="bg2"/>
              </a:solidFill>
            </a:endParaRPr>
          </a:p>
          <a:p>
            <a:pPr>
              <a:lnSpc>
                <a:spcPct val="114999"/>
              </a:lnSpc>
              <a:buSzPts val="1300"/>
            </a:pPr>
            <a:endParaRPr lang="en" sz="11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Standardization for numerical features(</a:t>
            </a:r>
            <a:r>
              <a:rPr lang="en" sz="1800" err="1">
                <a:solidFill>
                  <a:schemeClr val="bg2"/>
                </a:solidFill>
                <a:latin typeface="Times New Roman"/>
                <a:cs typeface="Times New Roman"/>
              </a:rPr>
              <a:t>StandardScaler</a:t>
            </a: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).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Splitting Data into training and testing sets(</a:t>
            </a:r>
            <a:r>
              <a:rPr lang="en" sz="1800" err="1">
                <a:solidFill>
                  <a:schemeClr val="bg2"/>
                </a:solidFill>
                <a:latin typeface="Times New Roman"/>
                <a:cs typeface="Times New Roman"/>
              </a:rPr>
              <a:t>train_test_split</a:t>
            </a: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).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endParaRPr lang="en" sz="12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84BEC-99EF-1CA6-FDAA-530C0DB2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60" y="1171534"/>
            <a:ext cx="5158540" cy="1727333"/>
          </a:xfrm>
          <a:prstGeom prst="rect">
            <a:avLst/>
          </a:prstGeom>
        </p:spPr>
      </p:pic>
      <p:pic>
        <p:nvPicPr>
          <p:cNvPr id="6" name="Picture 5" descr="A bar chart with text">
            <a:extLst>
              <a:ext uri="{FF2B5EF4-FFF2-40B4-BE49-F238E27FC236}">
                <a16:creationId xmlns:a16="http://schemas.microsoft.com/office/drawing/2014/main" id="{24CCE086-93F8-0A24-7E12-5347D3F81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68" y="2961475"/>
            <a:ext cx="4572000" cy="14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0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/>
              <a:t>Visualization and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51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6069" y="1598617"/>
            <a:ext cx="3816384" cy="2546172"/>
          </a:xfrm>
        </p:spPr>
        <p:txBody>
          <a:bodyPr>
            <a:normAutofit fontScale="92500" lnSpcReduction="10000"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Model Comparison Summary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Interactive Dash Visualizations for insights.</a:t>
            </a:r>
            <a:endParaRPr lang="en">
              <a:solidFill>
                <a:schemeClr val="bg2"/>
              </a:solidFill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Feature Importance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Key Plots: Correlation Heatmaps, residual distribution, Residual vs fitted plots, SHAP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computer with graphs and charts">
            <a:extLst>
              <a:ext uri="{FF2B5EF4-FFF2-40B4-BE49-F238E27FC236}">
                <a16:creationId xmlns:a16="http://schemas.microsoft.com/office/drawing/2014/main" id="{08662263-AE4A-D6BA-9A9C-B29428C5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00" y="1218438"/>
            <a:ext cx="4015648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6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709" y="1099713"/>
            <a:ext cx="3164955" cy="2547372"/>
          </a:xfrm>
        </p:spPr>
        <p:txBody>
          <a:bodyPr>
            <a:normAutofit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Model Comparison Metrics 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diagram of a graph">
            <a:extLst>
              <a:ext uri="{FF2B5EF4-FFF2-40B4-BE49-F238E27FC236}">
                <a16:creationId xmlns:a16="http://schemas.microsoft.com/office/drawing/2014/main" id="{2AD755C6-0BB1-6A78-576B-BEF90EC4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708997"/>
            <a:ext cx="4981864" cy="26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74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099713"/>
            <a:ext cx="3430500" cy="2541600"/>
          </a:xfrm>
        </p:spPr>
        <p:txBody>
          <a:bodyPr>
            <a:normAutofit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Model Comparison 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98EDFC6-31B4-D616-FC12-5F4F3E9B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2" y="1879775"/>
            <a:ext cx="7020425" cy="2659297"/>
          </a:xfrm>
          <a:prstGeom prst="rect">
            <a:avLst/>
          </a:prstGeom>
        </p:spPr>
      </p:pic>
      <p:pic>
        <p:nvPicPr>
          <p:cNvPr id="4" name="Picture 3" descr="A diagram of a company&amp;#39;s process">
            <a:extLst>
              <a:ext uri="{FF2B5EF4-FFF2-40B4-BE49-F238E27FC236}">
                <a16:creationId xmlns:a16="http://schemas.microsoft.com/office/drawing/2014/main" id="{D8173B6C-3C3C-22A4-D7A0-50803056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52" y="942109"/>
            <a:ext cx="1703059" cy="13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5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099713"/>
            <a:ext cx="6235864" cy="2541600"/>
          </a:xfrm>
        </p:spPr>
        <p:txBody>
          <a:bodyPr>
            <a:normAutofit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Interactive Dash Visualizations for Model Comparison on Key Metrics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graph of different colored bars">
            <a:extLst>
              <a:ext uri="{FF2B5EF4-FFF2-40B4-BE49-F238E27FC236}">
                <a16:creationId xmlns:a16="http://schemas.microsoft.com/office/drawing/2014/main" id="{7BD591C7-E4E0-DE86-414E-F8A2F500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020046"/>
            <a:ext cx="6000750" cy="251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9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7;p13">
            <a:extLst>
              <a:ext uri="{FF2B5EF4-FFF2-40B4-BE49-F238E27FC236}">
                <a16:creationId xmlns:a16="http://schemas.microsoft.com/office/drawing/2014/main" id="{406C86F4-641C-2F7B-52CF-637E2D3BBC0C}"/>
              </a:ext>
            </a:extLst>
          </p:cNvPr>
          <p:cNvSpPr txBox="1">
            <a:spLocks/>
          </p:cNvSpPr>
          <p:nvPr/>
        </p:nvSpPr>
        <p:spPr>
          <a:xfrm>
            <a:off x="776353" y="221796"/>
            <a:ext cx="3796891" cy="81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">
                <a:latin typeface="Times New Roman"/>
                <a:cs typeface="Times New Roman"/>
                <a:sym typeface="Times New Roman"/>
              </a:rPr>
              <a:t>Table of Contents</a:t>
            </a:r>
            <a:endParaRPr lang="en-US"/>
          </a:p>
        </p:txBody>
      </p:sp>
      <p:sp>
        <p:nvSpPr>
          <p:cNvPr id="7" name="Google Shape;278;p13">
            <a:extLst>
              <a:ext uri="{FF2B5EF4-FFF2-40B4-BE49-F238E27FC236}">
                <a16:creationId xmlns:a16="http://schemas.microsoft.com/office/drawing/2014/main" id="{82622EB9-0C8F-F3EE-17D4-6DE4CF328C82}"/>
              </a:ext>
            </a:extLst>
          </p:cNvPr>
          <p:cNvSpPr txBox="1">
            <a:spLocks/>
          </p:cNvSpPr>
          <p:nvPr/>
        </p:nvSpPr>
        <p:spPr>
          <a:xfrm>
            <a:off x="776517" y="1032778"/>
            <a:ext cx="6109313" cy="3266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ü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</a:rPr>
              <a:t>Problem Statement</a:t>
            </a:r>
            <a:endParaRPr lang="en-US" b="1">
              <a:solidFill>
                <a:schemeClr val="bg1"/>
              </a:solidFill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endParaRPr lang="en-US" b="1">
              <a:solidFill>
                <a:schemeClr val="bg1"/>
              </a:solidFill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</a:rPr>
              <a:t>Our Idea</a:t>
            </a:r>
          </a:p>
          <a:p>
            <a:pPr marL="285750" indent="-285750">
              <a:buFont typeface="Wingdings"/>
              <a:buChar char="ü"/>
            </a:pPr>
            <a:endParaRPr lang="en-US" b="1">
              <a:solidFill>
                <a:schemeClr val="bg1"/>
              </a:solidFill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</a:rPr>
              <a:t>Dataset Overview and EDA</a:t>
            </a:r>
          </a:p>
          <a:p>
            <a:pPr marL="285750" indent="-285750">
              <a:buFont typeface="Wingdings"/>
              <a:buChar char="ü"/>
            </a:pPr>
            <a:endParaRPr lang="en-US" b="1">
              <a:solidFill>
                <a:schemeClr val="bg1"/>
              </a:solidFill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b="1" dirty="0">
                <a:solidFill>
                  <a:schemeClr val="bg1"/>
                </a:solidFill>
                <a:ea typeface="Times New Roman"/>
              </a:rPr>
              <a:t>Data Preprocessing and Model training</a:t>
            </a:r>
          </a:p>
          <a:p>
            <a:pPr marL="285750" indent="-285750">
              <a:buFont typeface="Wingdings"/>
              <a:buChar char="ü"/>
            </a:pPr>
            <a:endParaRPr lang="en-US" b="1">
              <a:solidFill>
                <a:schemeClr val="bg1"/>
              </a:solidFill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</a:rPr>
              <a:t>Visualization and Analysis</a:t>
            </a:r>
          </a:p>
          <a:p>
            <a:pPr marL="285750" indent="-285750">
              <a:buFont typeface="Wingdings"/>
              <a:buChar char="ü"/>
            </a:pPr>
            <a:endParaRPr lang="en-US" b="1">
              <a:solidFill>
                <a:schemeClr val="bg1"/>
              </a:solidFill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</a:rPr>
              <a:t>Project Demonstration</a:t>
            </a:r>
          </a:p>
          <a:p>
            <a:pPr marL="285750" indent="-285750">
              <a:buFont typeface="Wingdings"/>
              <a:buChar char="ü"/>
            </a:pPr>
            <a:endParaRPr lang="en-US" b="1">
              <a:solidFill>
                <a:schemeClr val="bg1"/>
              </a:solidFill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</a:rPr>
              <a:t>Conclusion</a:t>
            </a:r>
          </a:p>
          <a:p>
            <a:pPr marL="285750" indent="-285750">
              <a:buFont typeface="Wingdings"/>
              <a:buChar char="ü"/>
            </a:pPr>
            <a:endParaRPr lang="en-US" b="1">
              <a:solidFill>
                <a:schemeClr val="bg1"/>
              </a:solidFill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</a:rPr>
              <a:t>Future Scope</a:t>
            </a:r>
          </a:p>
          <a:p>
            <a:endParaRPr lang="en-US" sz="1800"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30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099713"/>
            <a:ext cx="5943764" cy="2579700"/>
          </a:xfrm>
        </p:spPr>
        <p:txBody>
          <a:bodyPr>
            <a:normAutofit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Interactive Dash Visualizations for every model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graph of value&#10;&#10;Description automatically generated">
            <a:extLst>
              <a:ext uri="{FF2B5EF4-FFF2-40B4-BE49-F238E27FC236}">
                <a16:creationId xmlns:a16="http://schemas.microsoft.com/office/drawing/2014/main" id="{B9F4CBA8-468C-AF3E-97E6-B8683413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66" y="2391056"/>
            <a:ext cx="4403558" cy="1885388"/>
          </a:xfrm>
          <a:prstGeom prst="rect">
            <a:avLst/>
          </a:prstGeom>
        </p:spPr>
      </p:pic>
      <p:pic>
        <p:nvPicPr>
          <p:cNvPr id="6" name="Picture 5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98A6D99F-B4AB-21D9-0924-0054255F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2390116"/>
            <a:ext cx="3790950" cy="17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2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373193"/>
            <a:ext cx="3430500" cy="2541600"/>
          </a:xfrm>
        </p:spPr>
        <p:txBody>
          <a:bodyPr>
            <a:normAutofit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WebApp with Flask and Dash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Real-Time, dynamic updates with Modular design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>
                <a:solidFill>
                  <a:schemeClr val="bg2"/>
                </a:solidFill>
                <a:latin typeface="Times New Roman"/>
                <a:cs typeface="Times New Roman"/>
              </a:rPr>
              <a:t>User friendly with Upload, EDA, Modeling and Visualization features for Users.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blue text on a white background">
            <a:extLst>
              <a:ext uri="{FF2B5EF4-FFF2-40B4-BE49-F238E27FC236}">
                <a16:creationId xmlns:a16="http://schemas.microsoft.com/office/drawing/2014/main" id="{0802CF7D-6F54-71D0-46D4-46635E14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856" y="2573647"/>
            <a:ext cx="2222118" cy="479716"/>
          </a:xfrm>
          <a:prstGeom prst="rect">
            <a:avLst/>
          </a:prstGeom>
        </p:spPr>
      </p:pic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6D2B3EC3-E7F4-71FC-5B4A-7EA3F338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06" y="1597472"/>
            <a:ext cx="2916466" cy="438166"/>
          </a:xfrm>
          <a:prstGeom prst="rect">
            <a:avLst/>
          </a:prstGeom>
        </p:spPr>
      </p:pic>
      <p:pic>
        <p:nvPicPr>
          <p:cNvPr id="7" name="Picture 6" descr="A close-up of logos&#10;&#10;Description automatically generated">
            <a:extLst>
              <a:ext uri="{FF2B5EF4-FFF2-40B4-BE49-F238E27FC236}">
                <a16:creationId xmlns:a16="http://schemas.microsoft.com/office/drawing/2014/main" id="{4D31FBD9-8373-B329-782C-F10FB6291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42" y="3446140"/>
            <a:ext cx="1641930" cy="7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3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/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101720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/>
              <a:t>Conclusion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008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9646" y="1141214"/>
            <a:ext cx="3430500" cy="2857068"/>
          </a:xfrm>
        </p:spPr>
        <p:txBody>
          <a:bodyPr>
            <a:normAutofit lnSpcReduction="10000"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Business Impact: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 Scalable and accurate sales forecasting solution.</a:t>
            </a:r>
            <a:endParaRPr lang="en" dirty="0">
              <a:solidFill>
                <a:schemeClr val="bg2"/>
              </a:solidFill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Tree based models excel in non-linear relationships.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Key Insight: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 Item MRP, Outlet Type, Item Visibility are strongest predictors of sales.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hand writing on a notebook&#10;&#10;Description automatically generated">
            <a:extLst>
              <a:ext uri="{FF2B5EF4-FFF2-40B4-BE49-F238E27FC236}">
                <a16:creationId xmlns:a16="http://schemas.microsoft.com/office/drawing/2014/main" id="{62AD660E-0CDC-98E6-3820-3109C892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21" y="1142805"/>
            <a:ext cx="3336104" cy="28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5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/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65929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9646" y="1303034"/>
            <a:ext cx="3430500" cy="2541600"/>
          </a:xfrm>
        </p:spPr>
        <p:txBody>
          <a:bodyPr>
            <a:normAutofit fontScale="85000" lnSpcReduction="10000"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 dirty="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Application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: Extend the application to handle larger datasets with time series features.</a:t>
            </a:r>
            <a:endParaRPr lang="en-US" dirty="0">
              <a:solidFill>
                <a:schemeClr val="bg2"/>
              </a:solidFill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Feature Engineering: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 Incorporate seasonal trends and complete ARIMA for time series features.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Model Improvement: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 Fine-Tune hyperparameters for Regressor models.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blue and orange graphic of a person&amp;#39;s head&#10;&#10;Description automatically generated">
            <a:extLst>
              <a:ext uri="{FF2B5EF4-FFF2-40B4-BE49-F238E27FC236}">
                <a16:creationId xmlns:a16="http://schemas.microsoft.com/office/drawing/2014/main" id="{64B36BAF-53CA-9E82-286A-FDCDB759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27" y="1208258"/>
            <a:ext cx="3259156" cy="22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86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ord cloud with words in different languages&#10;&#10;Description automatically generated">
            <a:extLst>
              <a:ext uri="{FF2B5EF4-FFF2-40B4-BE49-F238E27FC236}">
                <a16:creationId xmlns:a16="http://schemas.microsoft.com/office/drawing/2014/main" id="{52C93DD1-921D-56A7-3DE9-59CA982A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06" y="1216"/>
            <a:ext cx="6803866" cy="51410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592" y="1285223"/>
            <a:ext cx="3878556" cy="3250260"/>
          </a:xfrm>
        </p:spPr>
        <p:txBody>
          <a:bodyPr>
            <a:normAutofit fontScale="92500" lnSpcReduction="10000"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Challenge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: Retailers need accurate sales forecasting in retail to avoid poor inventory management.  </a:t>
            </a:r>
            <a:endParaRPr lang="en-US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Objective: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 Explore various regression models and select the best Machine learning model to predict Sales using features in the dataset.</a:t>
            </a: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 b="1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Impact: 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Accurate forecasts enable better inventory planning and improved decision making for business.</a:t>
            </a: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sun and brain with gears">
            <a:extLst>
              <a:ext uri="{FF2B5EF4-FFF2-40B4-BE49-F238E27FC236}">
                <a16:creationId xmlns:a16="http://schemas.microsoft.com/office/drawing/2014/main" id="{D34DBDE6-8F62-409A-5F6B-77071CF8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5" y="1685172"/>
            <a:ext cx="2960034" cy="177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 dirty="0"/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409383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725" y="1151264"/>
            <a:ext cx="7103652" cy="3391992"/>
          </a:xfrm>
        </p:spPr>
        <p:txBody>
          <a:bodyPr>
            <a:normAutofit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Solution: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 Use historical sales data to build a regression model that accurately predicts future sales and provides insights. </a:t>
            </a:r>
            <a:endParaRPr lang="en-US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Approach: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 Preprocess the dataset, conduct EDA, select relevant features, and employ regression algorithms for model development. </a:t>
            </a:r>
            <a:endParaRPr lang="en-US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Evaluate model performance, optimize hyperparameters, and provide actionable insights. </a:t>
            </a:r>
            <a:endParaRPr lang="en-US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Innovation: 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Deliver a user friendly WebApp with intuitive visualizations and model comparisons.</a:t>
            </a: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60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/>
              <a:t>Dataset Overview and EDA</a:t>
            </a:r>
          </a:p>
        </p:txBody>
      </p:sp>
    </p:spTree>
    <p:extLst>
      <p:ext uri="{BB962C8B-B14F-4D97-AF65-F5344CB8AC3E}">
        <p14:creationId xmlns:p14="http://schemas.microsoft.com/office/powerpoint/2010/main" val="17771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 and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7AA4D-5F5D-8F46-5A91-CBBCB04C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285180"/>
            <a:ext cx="3997428" cy="2943936"/>
          </a:xfrm>
        </p:spPr>
        <p:txBody>
          <a:bodyPr>
            <a:normAutofit/>
          </a:bodyPr>
          <a:lstStyle/>
          <a:p>
            <a:pPr marL="14605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b="1" dirty="0">
                <a:solidFill>
                  <a:schemeClr val="bg2"/>
                </a:solidFill>
                <a:latin typeface="Times New Roman"/>
                <a:cs typeface="Times New Roman"/>
              </a:rPr>
              <a:t>Dataset Features:</a:t>
            </a: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 8523 rows , 12 columns with features like Item, Outlet, Visibility and Sales.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r>
              <a:rPr lang="en" sz="1800" dirty="0">
                <a:solidFill>
                  <a:schemeClr val="bg2"/>
                </a:solidFill>
                <a:latin typeface="Times New Roman"/>
                <a:cs typeface="Times New Roman"/>
              </a:rPr>
              <a:t>EDA identified missing Values, Outliers and Data Inconsistencies.</a:t>
            </a:r>
          </a:p>
          <a:p>
            <a:pPr marL="431800" indent="-28575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US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indent="-317500">
              <a:lnSpc>
                <a:spcPct val="90000"/>
              </a:lnSpc>
              <a:buFont typeface="Wingdings"/>
              <a:buChar char="v"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39700" indent="0">
              <a:lnSpc>
                <a:spcPct val="90000"/>
              </a:lnSpc>
              <a:buNone/>
            </a:pPr>
            <a:endParaRPr lang="en" sz="180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652E2-48C5-6C7F-2143-9DDF7C0B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585" y="1414463"/>
            <a:ext cx="3087243" cy="20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C98-092A-DDED-CF3C-9B3E82A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 And EDA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ED7EC34B-9BCF-2767-0B55-C6B8A80F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355" y="1207751"/>
            <a:ext cx="4135856" cy="167523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1DF778-F6FA-BDEB-2B3A-DCCE6626C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302205"/>
            <a:ext cx="3273067" cy="1688681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buFont typeface="Wingdings"/>
              <a:buChar char="v"/>
            </a:pPr>
            <a:r>
              <a:rPr lang="en-US" b="1" dirty="0"/>
              <a:t>Summary</a:t>
            </a:r>
            <a:r>
              <a:rPr lang="en-US" dirty="0"/>
              <a:t>:</a:t>
            </a:r>
          </a:p>
          <a:p>
            <a:pPr marL="146050" indent="0">
              <a:lnSpc>
                <a:spcPct val="95000"/>
              </a:lnSpc>
              <a:buNone/>
            </a:pPr>
            <a:r>
              <a:rPr lang="en-US" dirty="0"/>
              <a:t>  Shape: 8523 rows, 12 columns.</a:t>
            </a:r>
          </a:p>
          <a:p>
            <a:pPr>
              <a:lnSpc>
                <a:spcPct val="95000"/>
              </a:lnSpc>
              <a:buFont typeface="Wingdings"/>
              <a:buChar char="v"/>
            </a:pPr>
            <a:endParaRPr lang="en-US"/>
          </a:p>
          <a:p>
            <a:pPr>
              <a:lnSpc>
                <a:spcPct val="95000"/>
              </a:lnSpc>
              <a:buFont typeface="Wingdings"/>
              <a:buChar char="v"/>
            </a:pPr>
            <a:r>
              <a:rPr lang="en-US" b="1" dirty="0"/>
              <a:t>Target Variable</a:t>
            </a:r>
            <a:r>
              <a:rPr lang="en-US" dirty="0"/>
              <a:t>: </a:t>
            </a:r>
            <a:r>
              <a:rPr lang="en-US" i="1" err="1"/>
              <a:t>Item_Outlet_Sales</a:t>
            </a:r>
            <a:endParaRPr lang="en-US" i="1"/>
          </a:p>
        </p:txBody>
      </p:sp>
      <p:pic>
        <p:nvPicPr>
          <p:cNvPr id="8" name="Picture 7" descr="A colorful squares with black text&#10;&#10;Description automatically generated">
            <a:extLst>
              <a:ext uri="{FF2B5EF4-FFF2-40B4-BE49-F238E27FC236}">
                <a16:creationId xmlns:a16="http://schemas.microsoft.com/office/drawing/2014/main" id="{69911177-3CEC-490A-9DC5-BAB52302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23" y="2457931"/>
            <a:ext cx="2583985" cy="209349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5F5DE12-4969-B1EF-F906-B045607C8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715" y="2991331"/>
            <a:ext cx="5038223" cy="115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23673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27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Momentum</vt:lpstr>
      <vt:lpstr>Sales Forecasting on Sales Data Set</vt:lpstr>
      <vt:lpstr>PowerPoint Presentation</vt:lpstr>
      <vt:lpstr>Problem Statement</vt:lpstr>
      <vt:lpstr>Problem Statement</vt:lpstr>
      <vt:lpstr>Our Idea</vt:lpstr>
      <vt:lpstr>Our Idea</vt:lpstr>
      <vt:lpstr>Dataset Overview and EDA</vt:lpstr>
      <vt:lpstr>Dataset Overview and EDA</vt:lpstr>
      <vt:lpstr>Dataset Overview And EDA</vt:lpstr>
      <vt:lpstr>Dataset Overview And EDA</vt:lpstr>
      <vt:lpstr>Data Pre-Processing and Model Training</vt:lpstr>
      <vt:lpstr>Data Pre-Processing And Model Training</vt:lpstr>
      <vt:lpstr>Data Pre-Processing And Model Training</vt:lpstr>
      <vt:lpstr>Data Pre-Processing And Model Training</vt:lpstr>
      <vt:lpstr>Visualization and Analysis</vt:lpstr>
      <vt:lpstr>Visualization and Analysis</vt:lpstr>
      <vt:lpstr>Visualization and Analysis</vt:lpstr>
      <vt:lpstr>Visualization and Analysis</vt:lpstr>
      <vt:lpstr>Visualization and Analysis</vt:lpstr>
      <vt:lpstr>Visualization and Analysis</vt:lpstr>
      <vt:lpstr>Project Application</vt:lpstr>
      <vt:lpstr>Project Demo</vt:lpstr>
      <vt:lpstr>Conclusion</vt:lpstr>
      <vt:lpstr>Conclusion</vt:lpstr>
      <vt:lpstr>Future Scope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167</cp:revision>
  <dcterms:modified xsi:type="dcterms:W3CDTF">2024-12-10T04:09:51Z</dcterms:modified>
</cp:coreProperties>
</file>